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f2c79144a9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f2c79144a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changer le mode de production, les transitions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1b9433a5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1b9433a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59d45184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59d45184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59d451848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f59d451848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f5ddadef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f5ddadef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axe1: place importantes offertes à nous tous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axe4: fonctionnement en réseau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axes </a:t>
            </a:r>
            <a:r>
              <a:rPr lang="fr"/>
              <a:t>déclinés</a:t>
            </a:r>
            <a:r>
              <a:rPr lang="fr"/>
              <a:t> en sous objectifs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f2c79144a9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f2c79144a9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59d45184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f59d4518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 hilaire, les jeunes ont largement participé dans le plan epa2, décembre 2020 </a:t>
            </a:r>
            <a:r>
              <a:rPr lang="fr"/>
              <a:t>équipe</a:t>
            </a:r>
            <a:r>
              <a:rPr lang="fr"/>
              <a:t> éducative; perso de direction, eleves…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Qu’est ce qu’on fait dans le lycée? quel exploit ideal, centre equestre ideal…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vidéo explicative de la demie journée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validation du plan epa2 au mois de mars, mais maintenant il faut le faire vivre, continuer à avancé sur d’autre projet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Sées, groupe, participé au diagnostic, analyser des axes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2c79144a9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f2c79144a9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2c79144a9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2c79144a9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2c79144a9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2c79144a9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2c79144a9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2c79144a9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59d45184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59d45184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27550" y="744575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27550" y="2797175"/>
            <a:ext cx="73533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2036" y="0"/>
            <a:ext cx="1006679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29693" y="2797175"/>
            <a:ext cx="614307" cy="235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20425" y="4352800"/>
            <a:ext cx="1622249" cy="61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1172675" y="181250"/>
            <a:ext cx="72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1172675" y="1000388"/>
            <a:ext cx="765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0" name="Google Shape;2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2036" y="0"/>
            <a:ext cx="1006679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7050" y="4416800"/>
            <a:ext cx="1622249" cy="61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document/d/1jCOJ5UWss9O3zpaUHytjrdRbswkHw5eSo8vvfEmFtcw/edit?usp=sharing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instagram.com/ecoresponsableevreux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openbadges.info/apprendre/" TargetMode="External"/><Relationship Id="rId4" Type="http://schemas.openxmlformats.org/officeDocument/2006/relationships/hyperlink" Target="https://openbadgefactory.com/c/earnablebadge/QQDPIWaC5Za2UR/apply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4" Type="http://schemas.openxmlformats.org/officeDocument/2006/relationships/hyperlink" Target="https://openbadgefactory.com/c/earnablebadge/R0IAD6a1ZLa1XT/apply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hlorofil.fr/fileadmin/user_upload/epa2/epa2-plaquette012020.pdf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reseau-ecoresponsables.educagri.fr/?PagePrincipale" TargetMode="External"/><Relationship Id="rId4" Type="http://schemas.openxmlformats.org/officeDocument/2006/relationships/hyperlink" Target="https://reseau-ecoresponsables.educagri.fr/?PagePrincipale" TargetMode="External"/><Relationship Id="rId5" Type="http://schemas.openxmlformats.org/officeDocument/2006/relationships/hyperlink" Target="https://supagro-fr.zoom.us/j/7849057125" TargetMode="External"/><Relationship Id="rId6" Type="http://schemas.openxmlformats.org/officeDocument/2006/relationships/hyperlink" Target="https://supagro-fr.zoom.us/j/7849057125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youtube.com/channel/UCq6QWUcK-HkB0M8GcGYHvcQ/videos" TargetMode="External"/><Relationship Id="rId4" Type="http://schemas.openxmlformats.org/officeDocument/2006/relationships/hyperlink" Target="https://reseau-des-ecos-normands.hubside.fr/ecoresponsable-si-tu-veux" TargetMode="External"/><Relationship Id="rId5" Type="http://schemas.openxmlformats.org/officeDocument/2006/relationships/hyperlink" Target="https://www.facebook.com/reseaunormands" TargetMode="External"/><Relationship Id="rId6" Type="http://schemas.openxmlformats.org/officeDocument/2006/relationships/hyperlink" Target="https://docs.google.com/document/d/1Jjgk7CtBtJhpmYWcM4qR_i4Q7hKvO7SsyTAFDljaCoE/edit" TargetMode="External"/><Relationship Id="rId7" Type="http://schemas.openxmlformats.org/officeDocument/2006/relationships/hyperlink" Target="https://docs.google.com/document/d/1YGESShEbuuNCFHh-c8yYWU-duZxRX5Fe/edit?usp=sharing&amp;ouid=104964893748655495260&amp;rtpof=true&amp;sd=tru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openbadgepassport.com/app/gallery/profiles" TargetMode="External"/><Relationship Id="rId4" Type="http://schemas.openxmlformats.org/officeDocument/2006/relationships/hyperlink" Target="https://openbadgepassport.com/app/gallery/profile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1172675" y="1000388"/>
            <a:ext cx="765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300">
                <a:solidFill>
                  <a:srgbClr val="BE4886"/>
                </a:solidFill>
              </a:rPr>
              <a:t>Les Ecoresponsables</a:t>
            </a:r>
            <a:r>
              <a:rPr lang="fr" sz="3300"/>
              <a:t> et </a:t>
            </a:r>
            <a:r>
              <a:rPr lang="fr" sz="3300">
                <a:solidFill>
                  <a:srgbClr val="BF9000"/>
                </a:solidFill>
              </a:rPr>
              <a:t>le Plan EPA2 </a:t>
            </a:r>
            <a:endParaRPr sz="3300">
              <a:solidFill>
                <a:srgbClr val="BF9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3300"/>
              <a:t>(</a:t>
            </a:r>
            <a:r>
              <a:rPr lang="fr" sz="3300"/>
              <a:t> </a:t>
            </a:r>
            <a:r>
              <a:rPr lang="fr" sz="3269">
                <a:solidFill>
                  <a:srgbClr val="BF9000"/>
                </a:solidFill>
              </a:rPr>
              <a:t>Enseigner à Produire Autrement pour les transitions</a:t>
            </a:r>
            <a:r>
              <a:rPr lang="fr" sz="2400">
                <a:solidFill>
                  <a:srgbClr val="BF9000"/>
                </a:solidFill>
              </a:rPr>
              <a:t> </a:t>
            </a:r>
            <a:r>
              <a:rPr lang="fr" sz="2800">
                <a:solidFill>
                  <a:srgbClr val="BF9000"/>
                </a:solidFill>
              </a:rPr>
              <a:t>et l’agroécologie</a:t>
            </a:r>
            <a:r>
              <a:rPr lang="fr" sz="2800"/>
              <a:t>)</a:t>
            </a:r>
            <a:endParaRPr/>
          </a:p>
        </p:txBody>
      </p:sp>
      <p:sp>
        <p:nvSpPr>
          <p:cNvPr id="57" name="Google Shape;57;p12"/>
          <p:cNvSpPr txBox="1"/>
          <p:nvPr>
            <p:ph idx="4294967295" type="ctrTitle"/>
          </p:nvPr>
        </p:nvSpPr>
        <p:spPr>
          <a:xfrm>
            <a:off x="1172675" y="235325"/>
            <a:ext cx="7353300" cy="50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200"/>
              <a:t>Réunion écos normands 5 oct 21</a:t>
            </a:r>
            <a:endParaRPr sz="4200"/>
          </a:p>
        </p:txBody>
      </p:sp>
      <p:sp>
        <p:nvSpPr>
          <p:cNvPr id="58" name="Google Shape;58;p12"/>
          <p:cNvSpPr txBox="1"/>
          <p:nvPr/>
        </p:nvSpPr>
        <p:spPr>
          <a:xfrm>
            <a:off x="1769675" y="3526600"/>
            <a:ext cx="6837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u="sng">
                <a:solidFill>
                  <a:schemeClr val="hlink"/>
                </a:solidFill>
                <a:hlinkClick r:id="rId3"/>
              </a:rPr>
              <a:t>Compte rendu réunion 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/>
        </p:nvSpPr>
        <p:spPr>
          <a:xfrm>
            <a:off x="1296625" y="1456050"/>
            <a:ext cx="7193400" cy="21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➢"/>
            </a:pPr>
            <a:r>
              <a:rPr lang="fr" sz="2800" u="sng">
                <a:solidFill>
                  <a:schemeClr val="hlink"/>
                </a:solidFill>
                <a:hlinkClick r:id="rId3"/>
              </a:rPr>
              <a:t>https://www.instagram.com/ecoresponsableevreux/</a:t>
            </a:r>
            <a:endParaRPr sz="2800"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➢"/>
            </a:pPr>
            <a:r>
              <a:t/>
            </a:r>
            <a:endParaRPr sz="2800"/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6" name="Google Shape;116;p21"/>
          <p:cNvSpPr txBox="1"/>
          <p:nvPr>
            <p:ph type="ctrTitle"/>
          </p:nvPr>
        </p:nvSpPr>
        <p:spPr>
          <a:xfrm>
            <a:off x="1216675" y="0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E4886"/>
                </a:solidFill>
              </a:rPr>
              <a:t>Les Ecos à Evreux</a:t>
            </a:r>
            <a:endParaRPr>
              <a:solidFill>
                <a:srgbClr val="BE48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/>
        </p:nvSpPr>
        <p:spPr>
          <a:xfrm>
            <a:off x="1296625" y="1617225"/>
            <a:ext cx="7193400" cy="18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000"/>
              <a:buChar char="➢"/>
            </a:pPr>
            <a:r>
              <a:rPr lang="fr" sz="2300"/>
              <a:t>autoformation : </a:t>
            </a:r>
            <a:r>
              <a:rPr lang="fr" sz="2000">
                <a:solidFill>
                  <a:schemeClr val="dk1"/>
                </a:solidFill>
              </a:rPr>
              <a:t> </a:t>
            </a:r>
            <a:r>
              <a:rPr lang="fr" sz="20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https://openbadges.info/apprendre/</a:t>
            </a:r>
            <a:endParaRPr sz="2000" u="sng">
              <a:solidFill>
                <a:srgbClr val="1155CC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➢"/>
            </a:pPr>
            <a:r>
              <a:rPr lang="fr" sz="2300">
                <a:solidFill>
                  <a:schemeClr val="dk1"/>
                </a:solidFill>
              </a:rPr>
              <a:t>Demandez le badge :</a:t>
            </a:r>
            <a:r>
              <a:rPr lang="fr" sz="2300">
                <a:solidFill>
                  <a:srgbClr val="22A922"/>
                </a:solidFill>
              </a:rPr>
              <a:t> je suis écoresponsable dans l'enseignement agricole :</a:t>
            </a:r>
            <a:r>
              <a:rPr lang="fr" sz="2300" u="sng">
                <a:solidFill>
                  <a:schemeClr val="hlink"/>
                </a:solidFill>
                <a:hlinkClick r:id="rId4"/>
              </a:rPr>
              <a:t>Cliquez sur le lien</a:t>
            </a:r>
            <a:endParaRPr sz="15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2" name="Google Shape;122;p22"/>
          <p:cNvSpPr txBox="1"/>
          <p:nvPr>
            <p:ph type="ctrTitle"/>
          </p:nvPr>
        </p:nvSpPr>
        <p:spPr>
          <a:xfrm>
            <a:off x="1216675" y="475650"/>
            <a:ext cx="7353300" cy="106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E4886"/>
                </a:solidFill>
              </a:rPr>
              <a:t>Les badges des écos</a:t>
            </a:r>
            <a:endParaRPr>
              <a:solidFill>
                <a:srgbClr val="BE48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E488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/>
        </p:nvSpPr>
        <p:spPr>
          <a:xfrm>
            <a:off x="1376575" y="1268075"/>
            <a:ext cx="7486800" cy="36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73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500"/>
              <a:buChar char="➢"/>
            </a:pPr>
            <a:r>
              <a:rPr lang="fr" sz="2500">
                <a:solidFill>
                  <a:schemeClr val="dk1"/>
                </a:solidFill>
              </a:rPr>
              <a:t>Je crée mon compte,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➢"/>
            </a:pPr>
            <a:r>
              <a:rPr lang="fr" sz="2500">
                <a:solidFill>
                  <a:schemeClr val="dk1"/>
                </a:solidFill>
              </a:rPr>
              <a:t>je demande des badges existants, 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➢"/>
            </a:pPr>
            <a:r>
              <a:rPr lang="fr" sz="2500">
                <a:solidFill>
                  <a:schemeClr val="dk1"/>
                </a:solidFill>
              </a:rPr>
              <a:t>je renseigne mes badges, 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➢"/>
            </a:pPr>
            <a:r>
              <a:rPr lang="fr" sz="2500">
                <a:solidFill>
                  <a:schemeClr val="dk1"/>
                </a:solidFill>
              </a:rPr>
              <a:t>je demande des endossements</a:t>
            </a:r>
            <a:endParaRPr sz="2500"/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➢"/>
            </a:pPr>
            <a:r>
              <a:rPr lang="fr" sz="2500"/>
              <a:t>je </a:t>
            </a:r>
            <a:r>
              <a:rPr lang="fr" sz="2500"/>
              <a:t>crée</a:t>
            </a:r>
            <a:r>
              <a:rPr lang="fr" sz="2500"/>
              <a:t> des badges, seul ou mieux en groupe </a:t>
            </a:r>
            <a:r>
              <a:rPr lang="fr" sz="2300"/>
              <a:t>(appui : </a:t>
            </a:r>
            <a:r>
              <a:rPr lang="fr" sz="2300">
                <a:solidFill>
                  <a:srgbClr val="22A922"/>
                </a:solidFill>
              </a:rPr>
              <a:t>P. Petitqueux</a:t>
            </a:r>
            <a:r>
              <a:rPr lang="fr" sz="2300"/>
              <a:t>, E. Bossis, mon éco-encadrant)</a:t>
            </a:r>
            <a:endParaRPr sz="2300"/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8" name="Google Shape;128;p23"/>
          <p:cNvSpPr txBox="1"/>
          <p:nvPr>
            <p:ph type="ctrTitle"/>
          </p:nvPr>
        </p:nvSpPr>
        <p:spPr>
          <a:xfrm>
            <a:off x="1216675" y="-236100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E4886"/>
                </a:solidFill>
              </a:rPr>
              <a:t>Les badges des écos</a:t>
            </a:r>
            <a:endParaRPr>
              <a:solidFill>
                <a:srgbClr val="BE48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ctrTitle"/>
          </p:nvPr>
        </p:nvSpPr>
        <p:spPr>
          <a:xfrm>
            <a:off x="1248625" y="-20850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644">
                <a:solidFill>
                  <a:srgbClr val="BE4886"/>
                </a:solidFill>
              </a:rPr>
              <a:t>Le badge de la journée de réunion des écos normands</a:t>
            </a:r>
            <a:endParaRPr sz="4644">
              <a:solidFill>
                <a:srgbClr val="BE488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4" name="Google Shape;13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2175" y="1168275"/>
            <a:ext cx="3022200" cy="302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4"/>
          <p:cNvSpPr txBox="1"/>
          <p:nvPr/>
        </p:nvSpPr>
        <p:spPr>
          <a:xfrm>
            <a:off x="2013725" y="2159300"/>
            <a:ext cx="23169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 u="sng">
                <a:solidFill>
                  <a:schemeClr val="hlink"/>
                </a:solidFill>
                <a:hlinkClick r:id="rId4"/>
              </a:rPr>
              <a:t>Cliquez ici</a:t>
            </a:r>
            <a:endParaRPr sz="2700"/>
          </a:p>
        </p:txBody>
      </p:sp>
      <p:sp>
        <p:nvSpPr>
          <p:cNvPr id="136" name="Google Shape;136;p24"/>
          <p:cNvSpPr txBox="1"/>
          <p:nvPr/>
        </p:nvSpPr>
        <p:spPr>
          <a:xfrm>
            <a:off x="1720850" y="2887150"/>
            <a:ext cx="3022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ou scannez le QR Code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830625" y="506325"/>
            <a:ext cx="8520600" cy="13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369">
                <a:solidFill>
                  <a:srgbClr val="BF9000"/>
                </a:solidFill>
              </a:rPr>
              <a:t>Enseigner</a:t>
            </a:r>
            <a:r>
              <a:rPr lang="fr" sz="3369">
                <a:solidFill>
                  <a:srgbClr val="BF9000"/>
                </a:solidFill>
              </a:rPr>
              <a:t> à Produire Autrement pour les transitions</a:t>
            </a:r>
            <a:r>
              <a:rPr lang="fr" sz="2500">
                <a:solidFill>
                  <a:srgbClr val="BF9000"/>
                </a:solidFill>
              </a:rPr>
              <a:t> et l’agroécologie (EPA2)</a:t>
            </a:r>
            <a:endParaRPr sz="2500">
              <a:solidFill>
                <a:srgbClr val="BF9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827" u="sng">
                <a:solidFill>
                  <a:schemeClr val="hlink"/>
                </a:solidFill>
                <a:hlinkClick r:id="rId3"/>
              </a:rPr>
              <a:t>https://chlorofil.fr/fileadmin/user_upload/epa2/epa2-plaquette012020.pdf</a:t>
            </a:r>
            <a:endParaRPr sz="827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27"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3725" y="1564125"/>
            <a:ext cx="4976550" cy="275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0" l="16987" r="2347" t="10289"/>
          <a:stretch/>
        </p:blipFill>
        <p:spPr>
          <a:xfrm>
            <a:off x="1145825" y="165950"/>
            <a:ext cx="3502549" cy="362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61575" y="109950"/>
            <a:ext cx="3566500" cy="362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ctrTitle"/>
          </p:nvPr>
        </p:nvSpPr>
        <p:spPr>
          <a:xfrm>
            <a:off x="1127550" y="744575"/>
            <a:ext cx="7776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3380"/>
              <a:t>Quelles implications pour les </a:t>
            </a:r>
            <a:r>
              <a:rPr lang="fr" sz="3380">
                <a:solidFill>
                  <a:srgbClr val="BE4886"/>
                </a:solidFill>
              </a:rPr>
              <a:t>écoresponsables</a:t>
            </a:r>
            <a:r>
              <a:rPr lang="fr" sz="3380"/>
              <a:t>?</a:t>
            </a:r>
            <a:endParaRPr sz="3380"/>
          </a:p>
        </p:txBody>
      </p:sp>
      <p:sp>
        <p:nvSpPr>
          <p:cNvPr id="76" name="Google Shape;76;p15"/>
          <p:cNvSpPr txBox="1"/>
          <p:nvPr>
            <p:ph idx="1" type="subTitle"/>
          </p:nvPr>
        </p:nvSpPr>
        <p:spPr>
          <a:xfrm>
            <a:off x="704550" y="2797175"/>
            <a:ext cx="86424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fr" sz="3080"/>
              <a:t>Témoignages : ex St Hilaire, Sées…</a:t>
            </a:r>
            <a:endParaRPr sz="308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fr" sz="3080"/>
              <a:t>Discussions</a:t>
            </a:r>
            <a:endParaRPr sz="308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2380"/>
          </a:p>
        </p:txBody>
      </p:sp>
      <p:sp>
        <p:nvSpPr>
          <p:cNvPr id="77" name="Google Shape;77;p15"/>
          <p:cNvSpPr txBox="1"/>
          <p:nvPr/>
        </p:nvSpPr>
        <p:spPr>
          <a:xfrm>
            <a:off x="1207500" y="321325"/>
            <a:ext cx="7193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100">
                <a:solidFill>
                  <a:srgbClr val="BF9000"/>
                </a:solidFill>
              </a:rPr>
              <a:t>Dans chaque lycée un Plan Local EPA2 à établir...</a:t>
            </a:r>
            <a:endParaRPr b="1" sz="3100">
              <a:solidFill>
                <a:srgbClr val="BF9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idx="1" type="subTitle"/>
          </p:nvPr>
        </p:nvSpPr>
        <p:spPr>
          <a:xfrm>
            <a:off x="1104100" y="2100700"/>
            <a:ext cx="8520600" cy="22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2799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40"/>
              <a:buChar char="➢"/>
            </a:pPr>
            <a:r>
              <a:rPr lang="fr" sz="3140">
                <a:solidFill>
                  <a:schemeClr val="dk1"/>
                </a:solidFill>
              </a:rPr>
              <a:t>Le Réseau National des Ecoresponsables</a:t>
            </a:r>
            <a:endParaRPr sz="3140">
              <a:solidFill>
                <a:schemeClr val="dk1"/>
              </a:solidFill>
            </a:endParaRPr>
          </a:p>
          <a:p>
            <a:pPr indent="-42799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40"/>
              <a:buChar char="➢"/>
            </a:pPr>
            <a:r>
              <a:rPr lang="fr" sz="3140">
                <a:solidFill>
                  <a:schemeClr val="dk1"/>
                </a:solidFill>
              </a:rPr>
              <a:t>Les écos normands </a:t>
            </a:r>
            <a:endParaRPr sz="3140">
              <a:solidFill>
                <a:schemeClr val="dk1"/>
              </a:solidFill>
            </a:endParaRPr>
          </a:p>
          <a:p>
            <a:pPr indent="-42799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140"/>
              <a:buChar char="➢"/>
            </a:pPr>
            <a:r>
              <a:rPr lang="fr" sz="3140">
                <a:solidFill>
                  <a:schemeClr val="dk1"/>
                </a:solidFill>
              </a:rPr>
              <a:t>Les écos au lycée</a:t>
            </a:r>
            <a:r>
              <a:rPr lang="fr" sz="3140"/>
              <a:t> </a:t>
            </a:r>
            <a:endParaRPr sz="3140"/>
          </a:p>
        </p:txBody>
      </p:sp>
      <p:sp>
        <p:nvSpPr>
          <p:cNvPr id="83" name="Google Shape;83;p16"/>
          <p:cNvSpPr txBox="1"/>
          <p:nvPr>
            <p:ph idx="1" type="subTitle"/>
          </p:nvPr>
        </p:nvSpPr>
        <p:spPr>
          <a:xfrm>
            <a:off x="747250" y="1256250"/>
            <a:ext cx="8520600" cy="13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3900">
                <a:solidFill>
                  <a:srgbClr val="BE4886"/>
                </a:solidFill>
              </a:rPr>
              <a:t>Les Ecoresponsables</a:t>
            </a:r>
            <a:endParaRPr b="1" sz="3400">
              <a:solidFill>
                <a:srgbClr val="BE4886"/>
              </a:solidFill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9117" y="2806975"/>
            <a:ext cx="925533" cy="6941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>
            <p:ph type="ctrTitle"/>
          </p:nvPr>
        </p:nvSpPr>
        <p:spPr>
          <a:xfrm>
            <a:off x="1172675" y="235325"/>
            <a:ext cx="7353300" cy="50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200"/>
              <a:t>Réunion écos normands 5 oct 21</a:t>
            </a:r>
            <a:endParaRPr sz="4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ctrTitle"/>
          </p:nvPr>
        </p:nvSpPr>
        <p:spPr>
          <a:xfrm>
            <a:off x="1127550" y="209850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E4886"/>
                </a:solidFill>
              </a:rPr>
              <a:t>Le Réseau National des Ecoresponsables</a:t>
            </a:r>
            <a:endParaRPr>
              <a:solidFill>
                <a:srgbClr val="BE48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 txBox="1"/>
          <p:nvPr>
            <p:ph idx="1" type="subTitle"/>
          </p:nvPr>
        </p:nvSpPr>
        <p:spPr>
          <a:xfrm>
            <a:off x="1127550" y="1591375"/>
            <a:ext cx="7555200" cy="11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7580" u="sng">
                <a:solidFill>
                  <a:schemeClr val="hlink"/>
                </a:solidFill>
                <a:hlinkClick r:id="rId3"/>
              </a:rPr>
              <a:t>s</a:t>
            </a:r>
            <a:r>
              <a:rPr lang="fr" sz="7580" u="sng">
                <a:solidFill>
                  <a:schemeClr val="hlink"/>
                </a:solidFill>
                <a:hlinkClick r:id="rId4"/>
              </a:rPr>
              <a:t>ite des élèves engagés pour des actions de développement durable, de transitions agro-écologique, sociale et solidaire au sein des établissements scolaires</a:t>
            </a:r>
            <a:endParaRPr sz="75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1196750" y="2571750"/>
            <a:ext cx="7689600" cy="25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700">
                <a:solidFill>
                  <a:srgbClr val="BE4886"/>
                </a:solidFill>
              </a:rPr>
              <a:t>Histoire du réseau…</a:t>
            </a:r>
            <a:endParaRPr b="1" sz="1700">
              <a:solidFill>
                <a:srgbClr val="BE4886"/>
              </a:solidFill>
            </a:endParaRPr>
          </a:p>
          <a:p>
            <a:pPr indent="-115149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➢"/>
            </a:pPr>
            <a:r>
              <a:rPr lang="fr" sz="1700">
                <a:solidFill>
                  <a:schemeClr val="dk2"/>
                </a:solidFill>
              </a:rPr>
              <a:t>On s’y engage individuellement si on veut</a:t>
            </a:r>
            <a:endParaRPr sz="1700">
              <a:solidFill>
                <a:schemeClr val="dk2"/>
              </a:solidFill>
            </a:endParaRPr>
          </a:p>
          <a:p>
            <a:pPr indent="-115149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➢"/>
            </a:pPr>
            <a:r>
              <a:rPr lang="fr" sz="1700">
                <a:solidFill>
                  <a:schemeClr val="dk2"/>
                </a:solidFill>
              </a:rPr>
              <a:t>Un réseau pour communiquer et valoriser vos projets et actions</a:t>
            </a:r>
            <a:endParaRPr sz="1700">
              <a:solidFill>
                <a:schemeClr val="dk2"/>
              </a:solidFill>
            </a:endParaRPr>
          </a:p>
          <a:p>
            <a:pPr indent="-107950" lvl="0" marL="4500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➢"/>
            </a:pPr>
            <a:r>
              <a:rPr lang="fr" sz="1700">
                <a:solidFill>
                  <a:schemeClr val="dk2"/>
                </a:solidFill>
              </a:rPr>
              <a:t>De très très nombreuses ressources</a:t>
            </a:r>
            <a:endParaRPr sz="1700">
              <a:solidFill>
                <a:schemeClr val="dk2"/>
              </a:solidFill>
            </a:endParaRPr>
          </a:p>
          <a:p>
            <a:pPr indent="-107950" lvl="0" marL="4500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➢"/>
            </a:pPr>
            <a:r>
              <a:rPr lang="fr" sz="1700">
                <a:solidFill>
                  <a:schemeClr val="dk2"/>
                </a:solidFill>
              </a:rPr>
              <a:t>Un appel à projet : “Tous écoresponsable on parie?” </a:t>
            </a:r>
            <a:endParaRPr sz="1700">
              <a:solidFill>
                <a:schemeClr val="dk2"/>
              </a:solidFill>
            </a:endParaRPr>
          </a:p>
          <a:p>
            <a:pPr indent="-107950" lvl="0" marL="4500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➢"/>
            </a:pPr>
            <a:r>
              <a:rPr lang="fr" sz="1700">
                <a:solidFill>
                  <a:schemeClr val="dk2"/>
                </a:solidFill>
              </a:rPr>
              <a:t>une permanence </a:t>
            </a:r>
            <a:r>
              <a:rPr lang="fr" sz="1700" u="sng">
                <a:solidFill>
                  <a:schemeClr val="hlink"/>
                </a:solidFill>
                <a:hlinkClick r:id="rId5"/>
              </a:rPr>
              <a:t>régulièrement le mercredi : lien zoom ici</a:t>
            </a:r>
            <a:r>
              <a:rPr lang="fr" sz="1100" u="sng">
                <a:solidFill>
                  <a:schemeClr val="hlink"/>
                </a:solidFill>
                <a:hlinkClick r:id="rId6"/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ctrTitle"/>
          </p:nvPr>
        </p:nvSpPr>
        <p:spPr>
          <a:xfrm>
            <a:off x="1127550" y="260775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E4886"/>
                </a:solidFill>
              </a:rPr>
              <a:t>Le Réseau des Ecos Normands</a:t>
            </a:r>
            <a:endParaRPr>
              <a:solidFill>
                <a:srgbClr val="BE48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/>
        </p:nvSpPr>
        <p:spPr>
          <a:xfrm>
            <a:off x="1296625" y="1509750"/>
            <a:ext cx="7193400" cy="32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fr" sz="1800" u="sng">
                <a:solidFill>
                  <a:schemeClr val="hlink"/>
                </a:solidFill>
                <a:hlinkClick r:id="rId3"/>
              </a:rPr>
              <a:t>la chaîne des écos normands</a:t>
            </a:r>
            <a:r>
              <a:rPr lang="fr" sz="1800">
                <a:solidFill>
                  <a:schemeClr val="dk1"/>
                </a:solidFill>
              </a:rPr>
              <a:t> 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fr" sz="1800" u="sng">
                <a:solidFill>
                  <a:schemeClr val="hlink"/>
                </a:solidFill>
                <a:hlinkClick r:id="rId4"/>
              </a:rPr>
              <a:t>le site des écos normands</a:t>
            </a:r>
            <a:r>
              <a:rPr lang="fr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fr" sz="1800">
                <a:solidFill>
                  <a:schemeClr val="dk1"/>
                </a:solidFill>
              </a:rPr>
              <a:t>page facebook : les Eco-normands </a:t>
            </a:r>
            <a:r>
              <a:rPr lang="fr" sz="1800" u="sng">
                <a:solidFill>
                  <a:schemeClr val="hlink"/>
                </a:solidFill>
                <a:hlinkClick r:id="rId5"/>
              </a:rPr>
              <a:t>https://www.facebook.com/reseaunormands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fr" sz="1800">
                <a:solidFill>
                  <a:schemeClr val="dk1"/>
                </a:solidFill>
              </a:rPr>
              <a:t>liens importants : </a:t>
            </a:r>
            <a:r>
              <a:rPr lang="fr" sz="1500" u="sng">
                <a:solidFill>
                  <a:schemeClr val="hlink"/>
                </a:solidFill>
                <a:hlinkClick r:id="rId6"/>
              </a:rPr>
              <a:t>https://docs.google.com/document/d/1Jjgk7CtBtJhpmYWcM4qR_i4Q7hKvO7SsyTAFDljaCoE/edit</a:t>
            </a:r>
            <a:endParaRPr sz="15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➢"/>
            </a:pPr>
            <a:r>
              <a:rPr lang="fr" sz="1800" u="sng">
                <a:solidFill>
                  <a:schemeClr val="hlink"/>
                </a:solidFill>
                <a:hlinkClick r:id="rId7"/>
              </a:rPr>
              <a:t>C-Durable </a:t>
            </a:r>
            <a:r>
              <a:rPr lang="fr" sz="1800">
                <a:solidFill>
                  <a:schemeClr val="dk1"/>
                </a:solidFill>
              </a:rPr>
              <a:t>: un appel à projet régional pour obtenir des subventions assez facilement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/>
        </p:nvSpPr>
        <p:spPr>
          <a:xfrm>
            <a:off x="1296625" y="1563500"/>
            <a:ext cx="7500900" cy="33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200"/>
              <a:buChar char="➢"/>
            </a:pPr>
            <a:r>
              <a:rPr lang="fr" sz="2200"/>
              <a:t>Fonctionner en réseau, échanger, partager des infos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fr" sz="2200"/>
              <a:t>se regrouper : préparation programme 22-24 février 21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fr" sz="2200"/>
              <a:t>faire le lien avec le réseau national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fr" sz="2200"/>
              <a:t>s’impliquer dans EPA2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A922"/>
              </a:buClr>
              <a:buSzPts val="2200"/>
              <a:buChar char="➢"/>
            </a:pPr>
            <a:r>
              <a:rPr b="1" lang="fr" sz="2200">
                <a:solidFill>
                  <a:srgbClr val="22A922"/>
                </a:solidFill>
              </a:rPr>
              <a:t>Valoriser ses actions et ses engagements : </a:t>
            </a:r>
            <a:endParaRPr b="1" sz="2200">
              <a:solidFill>
                <a:srgbClr val="22A922"/>
              </a:solidFill>
            </a:endParaRPr>
          </a:p>
          <a:p>
            <a:pPr indent="-3619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b="1" lang="fr" sz="2100">
                <a:solidFill>
                  <a:srgbClr val="22A922"/>
                </a:solidFill>
              </a:rPr>
              <a:t>badges numériques</a:t>
            </a:r>
            <a:r>
              <a:rPr lang="fr" sz="2100">
                <a:solidFill>
                  <a:schemeClr val="dk1"/>
                </a:solidFill>
              </a:rPr>
              <a:t> (</a:t>
            </a:r>
            <a:r>
              <a:rPr lang="fr" sz="2100">
                <a:solidFill>
                  <a:schemeClr val="dk2"/>
                </a:solidFill>
              </a:rPr>
              <a:t>exemple </a:t>
            </a:r>
            <a:r>
              <a:rPr lang="fr" sz="21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Trécy,</a:t>
            </a:r>
            <a:r>
              <a:rPr lang="fr" sz="2100">
                <a:solidFill>
                  <a:schemeClr val="dk1"/>
                </a:solidFill>
              </a:rPr>
              <a:t> </a:t>
            </a:r>
            <a:r>
              <a:rPr lang="fr" sz="21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Héloise</a:t>
            </a:r>
            <a:r>
              <a:rPr lang="fr" sz="2100">
                <a:solidFill>
                  <a:schemeClr val="dk1"/>
                </a:solidFill>
              </a:rPr>
              <a:t>…)</a:t>
            </a:r>
            <a:endParaRPr sz="2100">
              <a:solidFill>
                <a:schemeClr val="dk1"/>
              </a:solidFill>
            </a:endParaRPr>
          </a:p>
          <a:p>
            <a:pPr indent="-3619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fr" sz="2100">
                <a:solidFill>
                  <a:schemeClr val="dk1"/>
                </a:solidFill>
              </a:rPr>
              <a:t>UF (ou option) Engagement citoyen</a:t>
            </a:r>
            <a:endParaRPr sz="21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4" name="Google Shape;104;p19"/>
          <p:cNvSpPr txBox="1"/>
          <p:nvPr>
            <p:ph type="ctrTitle"/>
          </p:nvPr>
        </p:nvSpPr>
        <p:spPr>
          <a:xfrm>
            <a:off x="1216675" y="193625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E4886"/>
                </a:solidFill>
              </a:rPr>
              <a:t>Le Réseau des Ecos Normands</a:t>
            </a:r>
            <a:endParaRPr>
              <a:solidFill>
                <a:srgbClr val="BE48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/>
        </p:nvSpPr>
        <p:spPr>
          <a:xfrm>
            <a:off x="1296625" y="1456050"/>
            <a:ext cx="7193400" cy="25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00"/>
              <a:buChar char="➢"/>
            </a:pPr>
            <a:r>
              <a:rPr lang="fr" sz="2800"/>
              <a:t>vos projets</a:t>
            </a:r>
            <a:endParaRPr sz="2800"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➢"/>
            </a:pPr>
            <a:r>
              <a:rPr lang="fr" sz="2800"/>
              <a:t>vos organisations</a:t>
            </a:r>
            <a:endParaRPr sz="2800"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➢"/>
            </a:pPr>
            <a:r>
              <a:rPr lang="fr" sz="2800"/>
              <a:t>une association à Evreux...un réseau d’associations?</a:t>
            </a:r>
            <a:endParaRPr sz="2800"/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0" name="Google Shape;110;p20"/>
          <p:cNvSpPr txBox="1"/>
          <p:nvPr>
            <p:ph type="ctrTitle"/>
          </p:nvPr>
        </p:nvSpPr>
        <p:spPr>
          <a:xfrm>
            <a:off x="1216675" y="0"/>
            <a:ext cx="73533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BE4886"/>
                </a:solidFill>
              </a:rPr>
              <a:t>Les Ecos au lycée</a:t>
            </a:r>
            <a:endParaRPr>
              <a:solidFill>
                <a:srgbClr val="BE48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